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87" r:id="rId1"/>
  </p:sldMasterIdLst>
  <p:notesMasterIdLst>
    <p:notesMasterId r:id="rId42"/>
  </p:notesMasterIdLst>
  <p:sldIdLst>
    <p:sldId id="256" r:id="rId2"/>
    <p:sldId id="262" r:id="rId3"/>
    <p:sldId id="266" r:id="rId4"/>
    <p:sldId id="296" r:id="rId5"/>
    <p:sldId id="259" r:id="rId6"/>
    <p:sldId id="274" r:id="rId7"/>
    <p:sldId id="260" r:id="rId8"/>
    <p:sldId id="264" r:id="rId9"/>
    <p:sldId id="261" r:id="rId10"/>
    <p:sldId id="268" r:id="rId11"/>
    <p:sldId id="270" r:id="rId12"/>
    <p:sldId id="269" r:id="rId13"/>
    <p:sldId id="265" r:id="rId14"/>
    <p:sldId id="272" r:id="rId15"/>
    <p:sldId id="290" r:id="rId16"/>
    <p:sldId id="291" r:id="rId17"/>
    <p:sldId id="273" r:id="rId18"/>
    <p:sldId id="281" r:id="rId19"/>
    <p:sldId id="286" r:id="rId20"/>
    <p:sldId id="297" r:id="rId21"/>
    <p:sldId id="298" r:id="rId22"/>
    <p:sldId id="301" r:id="rId23"/>
    <p:sldId id="299" r:id="rId24"/>
    <p:sldId id="300" r:id="rId25"/>
    <p:sldId id="287" r:id="rId26"/>
    <p:sldId id="288" r:id="rId27"/>
    <p:sldId id="303" r:id="rId28"/>
    <p:sldId id="302" r:id="rId29"/>
    <p:sldId id="280" r:id="rId30"/>
    <p:sldId id="276" r:id="rId31"/>
    <p:sldId id="283" r:id="rId32"/>
    <p:sldId id="284" r:id="rId33"/>
    <p:sldId id="275" r:id="rId34"/>
    <p:sldId id="279" r:id="rId35"/>
    <p:sldId id="304" r:id="rId36"/>
    <p:sldId id="294" r:id="rId37"/>
    <p:sldId id="295" r:id="rId38"/>
    <p:sldId id="293" r:id="rId39"/>
    <p:sldId id="305" r:id="rId40"/>
    <p:sldId id="278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14"/>
    <p:restoredTop sz="81058"/>
  </p:normalViewPr>
  <p:slideViewPr>
    <p:cSldViewPr snapToGrid="0" snapToObjects="1">
      <p:cViewPr varScale="1">
        <p:scale>
          <a:sx n="110" d="100"/>
          <a:sy n="110" d="100"/>
        </p:scale>
        <p:origin x="192" y="4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49F4C9-3E79-7747-BD1B-8FB572DB25C5}" type="datetimeFigureOut">
              <a:rPr lang="en-US" smtClean="0"/>
              <a:t>11/6/19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F204A1-015E-5E4A-9DAA-ABD062703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94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all….    How is everyone doing at Tiger Hacks???!!!!</a:t>
            </a:r>
          </a:p>
          <a:p>
            <a:endParaRPr lang="en-US" dirty="0"/>
          </a:p>
          <a:p>
            <a:r>
              <a:rPr lang="en-US" dirty="0"/>
              <a:t>Who wants to learn iOS Development and have a crash course in iOS Development?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24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Raise of Hands when ready</a:t>
            </a:r>
          </a:p>
          <a:p>
            <a:endParaRPr lang="en-US" dirty="0"/>
          </a:p>
          <a:p>
            <a:r>
              <a:rPr lang="en-US" dirty="0"/>
              <a:t>* Change my Tech Talk a bit for the crowd.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619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79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856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Panera 5.5+ years, Best Tech stack and latest tools</a:t>
            </a:r>
          </a:p>
          <a:p>
            <a:pPr marL="171450" indent="-171450">
              <a:buFontTx/>
              <a:buChar char="-"/>
            </a:pPr>
            <a:r>
              <a:rPr lang="en-US" dirty="0"/>
              <a:t>Vote Track, Panera, Total Hockey</a:t>
            </a:r>
          </a:p>
          <a:p>
            <a:pPr marL="171450" indent="-171450">
              <a:buFontTx/>
              <a:buChar char="-"/>
            </a:pPr>
            <a:r>
              <a:rPr lang="en-US" dirty="0"/>
              <a:t>Web Services, Front End Web UI</a:t>
            </a:r>
          </a:p>
          <a:p>
            <a:pPr marL="171450" indent="-171450">
              <a:buFontTx/>
              <a:buChar char="-"/>
            </a:pPr>
            <a:r>
              <a:rPr lang="en-US" dirty="0"/>
              <a:t>12 business (AT&amp;T, </a:t>
            </a:r>
            <a:r>
              <a:rPr lang="en-US" dirty="0" err="1"/>
              <a:t>UniGroup</a:t>
            </a:r>
            <a:r>
              <a:rPr lang="en-US" dirty="0"/>
              <a:t>, Total </a:t>
            </a:r>
            <a:r>
              <a:rPr lang="en-US" dirty="0" err="1"/>
              <a:t>Hocky</a:t>
            </a:r>
            <a:r>
              <a:rPr lang="en-US" dirty="0"/>
              <a:t>, Express Scripts, Enterprise Rent-A-Car, Safety National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1491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Very important.  Stay Passionate about something in IT. 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If you don’t, you may become extinct like a Dinosaur in the IT world.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945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Gadgets:   I have this at the Panera booth, come take a look</a:t>
            </a:r>
          </a:p>
          <a:p>
            <a:pPr marL="171450" indent="-171450">
              <a:buFontTx/>
              <a:buChar char="-"/>
            </a:pPr>
            <a:r>
              <a:rPr lang="en-US" dirty="0"/>
              <a:t>Raspberry Pi:   with Custom OS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194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Did I mention I love programming AND flying??!!??</a:t>
            </a:r>
          </a:p>
          <a:p>
            <a:pPr marL="171450" indent="-171450">
              <a:buFontTx/>
              <a:buChar char="-"/>
            </a:pPr>
            <a:r>
              <a:rPr lang="en-US" dirty="0"/>
              <a:t>Do what your passionate about and you’ll never feel like your working.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sample application is Flying inspired.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3772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Panera 5+ years, Best Tech stack and latest tools</a:t>
            </a:r>
          </a:p>
          <a:p>
            <a:pPr marL="171450" indent="-171450">
              <a:buFontTx/>
              <a:buChar char="-"/>
            </a:pPr>
            <a:r>
              <a:rPr lang="en-US" dirty="0"/>
              <a:t>Vote Track, Panera, Total Hockey</a:t>
            </a:r>
          </a:p>
          <a:p>
            <a:pPr marL="171450" indent="-171450">
              <a:buFontTx/>
              <a:buChar char="-"/>
            </a:pPr>
            <a:r>
              <a:rPr lang="en-US" dirty="0"/>
              <a:t>Web Services, Front End Web UI</a:t>
            </a:r>
          </a:p>
          <a:p>
            <a:pPr marL="171450" indent="-171450">
              <a:buFontTx/>
              <a:buChar char="-"/>
            </a:pPr>
            <a:r>
              <a:rPr lang="en-US" dirty="0"/>
              <a:t>12 business (AT&amp;T, </a:t>
            </a:r>
            <a:r>
              <a:rPr lang="en-US" dirty="0" err="1"/>
              <a:t>UniGroup</a:t>
            </a:r>
            <a:r>
              <a:rPr lang="en-US" dirty="0"/>
              <a:t>, Total </a:t>
            </a:r>
            <a:r>
              <a:rPr lang="en-US" dirty="0" err="1"/>
              <a:t>Hocky</a:t>
            </a:r>
            <a:r>
              <a:rPr lang="en-US" dirty="0"/>
              <a:t>, Express Scripts, Enterprise Rent-A-Car, Safety National</a:t>
            </a:r>
          </a:p>
          <a:p>
            <a:pPr marL="171450" indent="-171450">
              <a:buFontTx/>
              <a:buChar char="-"/>
            </a:pPr>
            <a:r>
              <a:rPr lang="en-US" dirty="0"/>
              <a:t>A ton of Code / Well Established Applications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Leaders in the Restaurant in Innovation – Bar None..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409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89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42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you guys ready for the FIRST ever Tiger Hacks event?</a:t>
            </a:r>
          </a:p>
          <a:p>
            <a:br>
              <a:rPr lang="en-US" dirty="0"/>
            </a:br>
            <a:r>
              <a:rPr lang="en-US" dirty="0"/>
              <a:t>How many people do we have here?</a:t>
            </a:r>
          </a:p>
          <a:p>
            <a:endParaRPr lang="en-US" dirty="0"/>
          </a:p>
          <a:p>
            <a:r>
              <a:rPr lang="en-US" dirty="0"/>
              <a:t>Tech Talks all about iOS Development?  I’m here to talk you into iOS Development for your hack. </a:t>
            </a:r>
          </a:p>
          <a:p>
            <a:endParaRPr lang="en-US" dirty="0"/>
          </a:p>
          <a:p>
            <a:r>
              <a:rPr lang="en-US" dirty="0"/>
              <a:t>Ready to have fun?  After my info packed tech talk, you’ll be a Mobile developer for Life.   And for Apple..  </a:t>
            </a:r>
            <a:r>
              <a:rPr lang="en-US" dirty="0">
                <a:sym typeface="Wingdings" pitchFamily="2" charset="2"/>
              </a:rPr>
              <a:t> 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/>
              <a:t>I’m here to lock you into the Matrix, we call Apple Lockdown?.    Just say no to Android…and say yes to iOS Development.   Ok just kidding…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6630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114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345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6102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2998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Java Dev for 10+ years and would have loved something like this for easier coding.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1020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5540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42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Uses the details data that includes a URL with the PDF location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Postman call</a:t>
            </a:r>
          </a:p>
          <a:p>
            <a:pPr marL="171450" indent="-171450">
              <a:buFontTx/>
              <a:buChar char="-"/>
            </a:pPr>
            <a:r>
              <a:rPr lang="en-US" dirty="0"/>
              <a:t>Displayed on a Detail Page</a:t>
            </a:r>
          </a:p>
          <a:p>
            <a:pPr marL="171450" indent="-171450">
              <a:buFontTx/>
              <a:buChar char="-"/>
            </a:pPr>
            <a:r>
              <a:rPr lang="en-US" dirty="0"/>
              <a:t>Basic Concepts.</a:t>
            </a:r>
          </a:p>
          <a:p>
            <a:pPr marL="171450" indent="-171450">
              <a:buFontTx/>
              <a:buChar char="-"/>
            </a:pPr>
            <a:r>
              <a:rPr lang="en-US" dirty="0"/>
              <a:t>It’s UGLY....  By design…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037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Go to link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some features and screenshots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command line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394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Alamofire</a:t>
            </a:r>
            <a:r>
              <a:rPr lang="en-US" dirty="0"/>
              <a:t> – Less boilerplate code, uses </a:t>
            </a:r>
            <a:r>
              <a:rPr lang="en-US" dirty="0" err="1"/>
              <a:t>Enums</a:t>
            </a:r>
            <a:r>
              <a:rPr lang="en-US" dirty="0"/>
              <a:t> for errors, requires less code, but you do need knowledge on their API.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POSTMAN call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49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How to link data between a List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6574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Snapchat pod?</a:t>
            </a:r>
          </a:p>
          <a:p>
            <a:r>
              <a:rPr lang="en-US" dirty="0"/>
              <a:t>- Facebook Auth pod?</a:t>
            </a:r>
          </a:p>
          <a:p>
            <a:r>
              <a:rPr lang="en-US" dirty="0"/>
              <a:t>- Google libraries?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401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Shows TONS of Pods that I pulled in and immediately used inside an application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Saved time on the project and lowered costs for the client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Some clients want completely custom applications. Less need for Pods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828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Go to link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some features and screenshots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command line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84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9894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174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Git Flow</a:t>
            </a:r>
          </a:p>
          <a:p>
            <a:pPr marL="171450" indent="-171450">
              <a:buFontTx/>
              <a:buChar char="-"/>
            </a:pPr>
            <a:r>
              <a:rPr lang="en-US" dirty="0"/>
              <a:t>Fastlane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8822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1351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5339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Go to link: https://</a:t>
            </a:r>
            <a:r>
              <a:rPr lang="en-US" dirty="0" err="1"/>
              <a:t>fastlane.tools</a:t>
            </a:r>
            <a:r>
              <a:rPr lang="en-US" dirty="0"/>
              <a:t>/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some features and screenshots</a:t>
            </a:r>
          </a:p>
          <a:p>
            <a:pPr marL="171450" indent="-171450">
              <a:buFontTx/>
              <a:buChar char="-"/>
            </a:pPr>
            <a:r>
              <a:rPr lang="en-US" dirty="0"/>
              <a:t>“I use Fastlane for ALL of my side applications”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command line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Configuration Based / Eliminates custom scripts for builds, testing, deploy to app stores.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8849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Any questions?</a:t>
            </a:r>
          </a:p>
          <a:p>
            <a:pPr marL="171450" indent="-171450">
              <a:buFontTx/>
              <a:buChar char="-"/>
            </a:pPr>
            <a:r>
              <a:rPr lang="en-US" dirty="0"/>
              <a:t>Need Help?</a:t>
            </a:r>
          </a:p>
          <a:p>
            <a:pPr marL="171450" indent="-171450">
              <a:buFontTx/>
              <a:buChar char="-"/>
            </a:pPr>
            <a:r>
              <a:rPr lang="en-US" dirty="0"/>
              <a:t>Need the </a:t>
            </a:r>
            <a:r>
              <a:rPr lang="en-US" dirty="0" err="1"/>
              <a:t>SnapChat</a:t>
            </a:r>
            <a:r>
              <a:rPr lang="en-US" dirty="0"/>
              <a:t> API integrated?</a:t>
            </a:r>
          </a:p>
          <a:p>
            <a:pPr marL="171450" indent="-171450">
              <a:buFontTx/>
              <a:buChar char="-"/>
            </a:pPr>
            <a:r>
              <a:rPr lang="en-US" dirty="0"/>
              <a:t>Help with iOS Provisioning?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711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713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Help:   Ask us any question..</a:t>
            </a:r>
          </a:p>
          <a:p>
            <a:r>
              <a:rPr lang="en-US" dirty="0"/>
              <a:t>Gadgets:   Camera Recognition AWS Deep Lens Camera, </a:t>
            </a:r>
            <a:r>
              <a:rPr lang="en-US" dirty="0" err="1"/>
              <a:t>Segways</a:t>
            </a:r>
            <a:r>
              <a:rPr lang="en-US" dirty="0"/>
              <a:t>, Spectrometer, Raspberry Pi for Flying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377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development you will need a TON of tools depending on your project.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 the Git Hub project – </a:t>
            </a:r>
            <a:r>
              <a:rPr lang="en-US" dirty="0" err="1"/>
              <a:t>Xcode</a:t>
            </a:r>
            <a:r>
              <a:rPr lang="en-US" dirty="0"/>
              <a:t> 11.2</a:t>
            </a:r>
          </a:p>
          <a:p>
            <a:pPr marL="171450" indent="-171450">
              <a:buFontTx/>
              <a:buChar char="-"/>
            </a:pPr>
            <a:r>
              <a:rPr lang="en-US" dirty="0"/>
              <a:t>macOS (naturally)</a:t>
            </a:r>
          </a:p>
          <a:p>
            <a:pPr marL="171450" indent="-171450">
              <a:buFontTx/>
              <a:buChar char="-"/>
            </a:pPr>
            <a:r>
              <a:rPr lang="en-US" dirty="0"/>
              <a:t>Homebrew (quick downloads of command line tools)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CocoaPods</a:t>
            </a:r>
            <a:r>
              <a:rPr lang="en-US" dirty="0"/>
              <a:t> (need some open source code to speed up your hack)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16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development you will need a TON of tools depending on your project.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Postman to make JSON based WS calls for development is a MUST have tool. Will show you that...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Sourcetree</a:t>
            </a:r>
            <a:r>
              <a:rPr lang="en-US" dirty="0"/>
              <a:t> (visual git diffs)</a:t>
            </a:r>
          </a:p>
          <a:p>
            <a:pPr marL="171450" indent="-171450">
              <a:buFontTx/>
              <a:buChar char="-"/>
            </a:pPr>
            <a:r>
              <a:rPr lang="en-US" dirty="0"/>
              <a:t>Need Help fast?  Get on the slack channel....!!!</a:t>
            </a:r>
          </a:p>
          <a:p>
            <a:pPr marL="171450" indent="-171450">
              <a:buFontTx/>
              <a:buChar char="-"/>
            </a:pPr>
            <a:r>
              <a:rPr lang="en-US" dirty="0"/>
              <a:t>Swifter Swift.  Making Swift easier...  or more Swifter...</a:t>
            </a:r>
          </a:p>
          <a:p>
            <a:pPr marL="171450" indent="-171450">
              <a:buFontTx/>
              <a:buChar char="-"/>
            </a:pPr>
            <a:r>
              <a:rPr lang="en-US" dirty="0"/>
              <a:t>Fastlane. Not really for hackathon, but excellent for rapid deployment to the app store.</a:t>
            </a:r>
          </a:p>
          <a:p>
            <a:pPr marL="171450" indent="-171450">
              <a:buFontTx/>
              <a:buChar char="-"/>
            </a:pPr>
            <a:r>
              <a:rPr lang="en-US" dirty="0"/>
              <a:t>Charles - Totally necessary for iOS Development.. (Check Charles...ask Charles...what did Charles say...!!!)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651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REAL QUICK..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Go’s to my </a:t>
            </a:r>
            <a:r>
              <a:rPr lang="en-US" dirty="0" err="1"/>
              <a:t>github.com</a:t>
            </a:r>
            <a:r>
              <a:rPr lang="en-US" dirty="0"/>
              <a:t> page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All the required tools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the steps are on this page…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Examples of good AND bad programming examples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Web Service call examples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sample application should help you speed things up a bit.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START DOWNLOADING XCODE 11.2 NOW…. (or come see me)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may ride on up in a Segway…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631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That’s Tim Cross – Keynote Speaker for Panera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All versions of </a:t>
            </a:r>
            <a:r>
              <a:rPr lang="en-US" dirty="0" err="1"/>
              <a:t>Xcode</a:t>
            </a:r>
            <a:r>
              <a:rPr lang="en-US" dirty="0"/>
              <a:t> 10.1 through 11.2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Some only work with specific versions of Swift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OS X Version may make a difference as well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027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Raise of Hands when ready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Change my Tech Talk a bit for the crowd.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Maybe after this you might consider </a:t>
            </a:r>
            <a:r>
              <a:rPr lang="en-US" dirty="0" err="1"/>
              <a:t>Xcode</a:t>
            </a:r>
            <a:r>
              <a:rPr lang="en-US" dirty="0"/>
              <a:t> and iOS Development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47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2C0B9C0-D010-9F47-9BEC-8A6A2A3F20C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8A94B23-6C32-B043-90B9-1BB1994DD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009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B9C0-D010-9F47-9BEC-8A6A2A3F20C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94B23-6C32-B043-90B9-1BB1994DD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223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B9C0-D010-9F47-9BEC-8A6A2A3F20C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94B23-6C32-B043-90B9-1BB1994DD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9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B9C0-D010-9F47-9BEC-8A6A2A3F20C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94B23-6C32-B043-90B9-1BB1994DDC3B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94102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B9C0-D010-9F47-9BEC-8A6A2A3F20C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94B23-6C32-B043-90B9-1BB1994DD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6291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B9C0-D010-9F47-9BEC-8A6A2A3F20C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94B23-6C32-B043-90B9-1BB1994DD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3507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B9C0-D010-9F47-9BEC-8A6A2A3F20C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94B23-6C32-B043-90B9-1BB1994DD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1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B9C0-D010-9F47-9BEC-8A6A2A3F20C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94B23-6C32-B043-90B9-1BB1994DD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739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B9C0-D010-9F47-9BEC-8A6A2A3F20C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94B23-6C32-B043-90B9-1BB1994DD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3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B9C0-D010-9F47-9BEC-8A6A2A3F20C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94B23-6C32-B043-90B9-1BB1994DD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191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B9C0-D010-9F47-9BEC-8A6A2A3F20C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94B23-6C32-B043-90B9-1BB1994DD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94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B9C0-D010-9F47-9BEC-8A6A2A3F20C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94B23-6C32-B043-90B9-1BB1994DD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331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B9C0-D010-9F47-9BEC-8A6A2A3F20C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94B23-6C32-B043-90B9-1BB1994DD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413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B9C0-D010-9F47-9BEC-8A6A2A3F20C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94B23-6C32-B043-90B9-1BB1994DD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504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B9C0-D010-9F47-9BEC-8A6A2A3F20C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94B23-6C32-B043-90B9-1BB1994DD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720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B9C0-D010-9F47-9BEC-8A6A2A3F20C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94B23-6C32-B043-90B9-1BB1994DD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63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B9C0-D010-9F47-9BEC-8A6A2A3F20C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94B23-6C32-B043-90B9-1BB1994DD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183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0B9C0-D010-9F47-9BEC-8A6A2A3F20CF}" type="datetimeFigureOut">
              <a:rPr lang="en-US" smtClean="0"/>
              <a:t>11/6/19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94B23-6C32-B043-90B9-1BB1994DD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011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88" r:id="rId1"/>
    <p:sldLayoutId id="2147484389" r:id="rId2"/>
    <p:sldLayoutId id="2147484390" r:id="rId3"/>
    <p:sldLayoutId id="2147484391" r:id="rId4"/>
    <p:sldLayoutId id="2147484392" r:id="rId5"/>
    <p:sldLayoutId id="2147484393" r:id="rId6"/>
    <p:sldLayoutId id="2147484394" r:id="rId7"/>
    <p:sldLayoutId id="2147484395" r:id="rId8"/>
    <p:sldLayoutId id="2147484396" r:id="rId9"/>
    <p:sldLayoutId id="2147484397" r:id="rId10"/>
    <p:sldLayoutId id="2147484398" r:id="rId11"/>
    <p:sldLayoutId id="2147484399" r:id="rId12"/>
    <p:sldLayoutId id="2147484400" r:id="rId13"/>
    <p:sldLayoutId id="2147484401" r:id="rId14"/>
    <p:sldLayoutId id="2147484402" r:id="rId15"/>
    <p:sldLayoutId id="2147484403" r:id="rId16"/>
    <p:sldLayoutId id="214748440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apple/swift" TargetMode="External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hyperlink" Target="https://swifterswift.com/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hyperlink" Target="https://app.quicktype.io/" TargetMode="External"/><Relationship Id="rId4" Type="http://schemas.openxmlformats.org/officeDocument/2006/relationships/hyperlink" Target="https://github.com/Alamofire/Alamofir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hyperlink" Target="https://github.com/vikmeup/SCLAlertView-Swift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web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web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15.png"/><Relationship Id="rId4" Type="http://schemas.openxmlformats.org/officeDocument/2006/relationships/hyperlink" Target="https://fastlane.tools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g"/><Relationship Id="rId5" Type="http://schemas.openxmlformats.org/officeDocument/2006/relationships/image" Target="../media/image46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55BB-3992-AB40-B0FD-6973BED4EE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4141693"/>
            <a:ext cx="8791575" cy="1301673"/>
          </a:xfrm>
        </p:spPr>
        <p:txBody>
          <a:bodyPr>
            <a:normAutofit/>
          </a:bodyPr>
          <a:lstStyle/>
          <a:p>
            <a:r>
              <a:rPr lang="en-US" sz="4100" dirty="0"/>
              <a:t>iOS Tech Talk</a:t>
            </a:r>
            <a:br>
              <a:rPr lang="en-US" sz="4100" dirty="0"/>
            </a:br>
            <a:r>
              <a:rPr lang="en-US" sz="4100" dirty="0"/>
              <a:t>Crash Course in iOS Development</a:t>
            </a:r>
          </a:p>
        </p:txBody>
      </p:sp>
      <p:pic>
        <p:nvPicPr>
          <p:cNvPr id="7" name="Graphic 6" descr="Smart Phone">
            <a:extLst>
              <a:ext uri="{FF2B5EF4-FFF2-40B4-BE49-F238E27FC236}">
                <a16:creationId xmlns:a16="http://schemas.microsoft.com/office/drawing/2014/main" id="{9C1BADFB-E4A9-4226-BAC4-3D691ADF5C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6483" y="1108038"/>
            <a:ext cx="2893808" cy="289380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D7DAD8-4DC0-9A4A-A18B-79EFAD0D38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2694" y="1102655"/>
            <a:ext cx="3316685" cy="289380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9A8D85-15B0-AF4C-BAEB-3BD1E46BB4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97491" y="5795844"/>
            <a:ext cx="865908" cy="826549"/>
          </a:xfrm>
          <a:prstGeom prst="rect">
            <a:avLst/>
          </a:prstGeom>
        </p:spPr>
      </p:pic>
      <p:sp>
        <p:nvSpPr>
          <p:cNvPr id="102" name="Subtitle 101">
            <a:extLst>
              <a:ext uri="{FF2B5EF4-FFF2-40B4-BE49-F238E27FC236}">
                <a16:creationId xmlns:a16="http://schemas.microsoft.com/office/drawing/2014/main" id="{190CF9F1-2A75-6545-8E26-9107509F94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EBF4F53-C8D1-BE40-AD20-C1D5DCC07FA8}"/>
              </a:ext>
            </a:extLst>
          </p:cNvPr>
          <p:cNvSpPr txBox="1"/>
          <p:nvPr/>
        </p:nvSpPr>
        <p:spPr>
          <a:xfrm>
            <a:off x="2185060" y="5443366"/>
            <a:ext cx="8482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Nick Neuberger – Senior iOS Developer at Panera</a:t>
            </a:r>
          </a:p>
        </p:txBody>
      </p:sp>
    </p:spTree>
    <p:extLst>
      <p:ext uri="{BB962C8B-B14F-4D97-AF65-F5344CB8AC3E}">
        <p14:creationId xmlns:p14="http://schemas.microsoft.com/office/powerpoint/2010/main" val="1840418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7" y="809891"/>
            <a:ext cx="6352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Why iOS Development??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8D0AAE-A164-A14C-AE09-1E6EDB0FD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5856" y="2057193"/>
            <a:ext cx="4389783" cy="27436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1693EA-DA94-DF4F-8D0D-FAC411B73D4D}"/>
              </a:ext>
            </a:extLst>
          </p:cNvPr>
          <p:cNvSpPr txBox="1"/>
          <p:nvPr/>
        </p:nvSpPr>
        <p:spPr>
          <a:xfrm>
            <a:off x="2733818" y="1590261"/>
            <a:ext cx="454665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~2.2 M apps on the app store!!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It’s easier now with Swift.  </a:t>
            </a:r>
            <a:r>
              <a:rPr lang="en-US" dirty="0" err="1">
                <a:latin typeface="Archer Medium" pitchFamily="2" charset="0"/>
              </a:rPr>
              <a:t>ObjC</a:t>
            </a:r>
            <a:r>
              <a:rPr lang="en-US" dirty="0">
                <a:latin typeface="Archer Medium" pitchFamily="2" charset="0"/>
              </a:rPr>
              <a:t> boo….!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5</a:t>
            </a:r>
            <a:r>
              <a:rPr lang="en-US" baseline="30000" dirty="0">
                <a:latin typeface="Archer Medium" pitchFamily="2" charset="0"/>
              </a:rPr>
              <a:t>th</a:t>
            </a:r>
            <a:r>
              <a:rPr lang="en-US" dirty="0">
                <a:latin typeface="Archer Medium" pitchFamily="2" charset="0"/>
              </a:rPr>
              <a:t> MAJOR release of Swift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English language, Not cryptic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Dependency Managers (67k libraries)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Build Tools (Fastlane, CI / CD)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Server Side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Swift UI (available in </a:t>
            </a:r>
            <a:r>
              <a:rPr lang="en-US" dirty="0" err="1">
                <a:latin typeface="Archer Medium" pitchFamily="2" charset="0"/>
              </a:rPr>
              <a:t>Xcode</a:t>
            </a:r>
            <a:r>
              <a:rPr lang="en-US" dirty="0">
                <a:latin typeface="Archer Medium" pitchFamily="2" charset="0"/>
              </a:rPr>
              <a:t> 11.2)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B50365-A075-EC4E-B4FE-6AF7430C38B8}"/>
              </a:ext>
            </a:extLst>
          </p:cNvPr>
          <p:cNvSpPr txBox="1"/>
          <p:nvPr/>
        </p:nvSpPr>
        <p:spPr>
          <a:xfrm>
            <a:off x="2743756" y="5463334"/>
            <a:ext cx="8193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https://github.com/apple/swift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55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7" y="809891"/>
            <a:ext cx="6352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Why iOS Development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A90684-3590-A64D-B5F8-9C83C1AEC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757" y="1552232"/>
            <a:ext cx="7027446" cy="405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53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7" y="809891"/>
            <a:ext cx="6352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Why iOS Development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743F39-25CB-CD43-BD1C-12DB0DCA103B}"/>
              </a:ext>
            </a:extLst>
          </p:cNvPr>
          <p:cNvSpPr txBox="1"/>
          <p:nvPr/>
        </p:nvSpPr>
        <p:spPr>
          <a:xfrm>
            <a:off x="2743757" y="1865805"/>
            <a:ext cx="2035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Jobs…!!!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6242BA-47F2-004A-AC4E-FDEACAF728FC}"/>
              </a:ext>
            </a:extLst>
          </p:cNvPr>
          <p:cNvSpPr txBox="1"/>
          <p:nvPr/>
        </p:nvSpPr>
        <p:spPr>
          <a:xfrm>
            <a:off x="2743757" y="2703058"/>
            <a:ext cx="35681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LinkedIn:  23, 000 Worldwide</a:t>
            </a:r>
          </a:p>
          <a:p>
            <a:r>
              <a:rPr lang="en-US" dirty="0">
                <a:latin typeface="Archer Medium" pitchFamily="2" charset="0"/>
              </a:rPr>
              <a:t>    		          5,000 US Market</a:t>
            </a:r>
          </a:p>
          <a:p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22FD02-CC85-8242-92A3-3AD5D315B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763" y="2202836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24A84E-5A62-6047-858C-646D47679252}"/>
              </a:ext>
            </a:extLst>
          </p:cNvPr>
          <p:cNvSpPr txBox="1"/>
          <p:nvPr/>
        </p:nvSpPr>
        <p:spPr>
          <a:xfrm>
            <a:off x="2743757" y="4155865"/>
            <a:ext cx="35681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Panera: Always looking for talent.  Internships and full time mobile positions available</a:t>
            </a:r>
          </a:p>
          <a:p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D30868-8CD7-6E4C-9820-B04664B80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763" y="4094429"/>
            <a:ext cx="1271016" cy="121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1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7" y="809891"/>
            <a:ext cx="6352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About Me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5365C4-2514-9A4A-A44C-5EAD0EEBD53A}"/>
              </a:ext>
            </a:extLst>
          </p:cNvPr>
          <p:cNvSpPr txBox="1"/>
          <p:nvPr/>
        </p:nvSpPr>
        <p:spPr>
          <a:xfrm>
            <a:off x="2733819" y="1590261"/>
            <a:ext cx="422357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Senior iOS Developer at Panera on Native Apps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25 </a:t>
            </a:r>
            <a:r>
              <a:rPr lang="en-US" dirty="0" err="1">
                <a:latin typeface="Archer Medium" pitchFamily="2" charset="0"/>
              </a:rPr>
              <a:t>yrs</a:t>
            </a:r>
            <a:r>
              <a:rPr lang="en-US" dirty="0">
                <a:latin typeface="Archer Medium" pitchFamily="2" charset="0"/>
              </a:rPr>
              <a:t> of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8+ </a:t>
            </a:r>
            <a:r>
              <a:rPr lang="en-US" dirty="0" err="1">
                <a:latin typeface="Archer Medium" pitchFamily="2" charset="0"/>
              </a:rPr>
              <a:t>yrs</a:t>
            </a:r>
            <a:r>
              <a:rPr lang="en-US" dirty="0">
                <a:latin typeface="Archer Medium" pitchFamily="2" charset="0"/>
              </a:rPr>
              <a:t> with iOS and Android development with Swift, </a:t>
            </a:r>
            <a:r>
              <a:rPr lang="en-US" dirty="0" err="1">
                <a:latin typeface="Archer Medium" pitchFamily="2" charset="0"/>
              </a:rPr>
              <a:t>ObjC</a:t>
            </a:r>
            <a:r>
              <a:rPr lang="en-US" dirty="0">
                <a:latin typeface="Archer Medium" pitchFamily="2" charset="0"/>
              </a:rPr>
              <a:t>, 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Worked at big and small firms in STL area.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AWS: IoT Core (Internet of Things) and DynamoDB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Built ~8 mobile applications (Restaurant, Boating, Aviation, Government industries)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10+ </a:t>
            </a:r>
            <a:r>
              <a:rPr lang="en-US" dirty="0" err="1">
                <a:latin typeface="Archer Medium" pitchFamily="2" charset="0"/>
              </a:rPr>
              <a:t>yrs</a:t>
            </a:r>
            <a:r>
              <a:rPr lang="en-US" dirty="0">
                <a:latin typeface="Archer Medium" pitchFamily="2" charset="0"/>
              </a:rPr>
              <a:t> Java stack, Spring MVC, Spring Boot, Oracle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Visual Basic, MS SQL Server, Access #</a:t>
            </a:r>
            <a:r>
              <a:rPr lang="en-US" dirty="0" err="1">
                <a:latin typeface="Archer Medium" pitchFamily="2" charset="0"/>
              </a:rPr>
              <a:t>oldSchool</a:t>
            </a: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0FD7CA-A4D7-5F43-ACA4-7AFABE2FB4B1}"/>
              </a:ext>
            </a:extLst>
          </p:cNvPr>
          <p:cNvSpPr txBox="1"/>
          <p:nvPr/>
        </p:nvSpPr>
        <p:spPr>
          <a:xfrm>
            <a:off x="2733819" y="6111918"/>
            <a:ext cx="6917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cher Light" pitchFamily="2" charset="0"/>
              </a:rPr>
              <a:t>https://www.linkedin.com/in/nneuberger1/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D3DC0E-09B1-704A-8F94-D3009692D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111" y="501779"/>
            <a:ext cx="3381088" cy="2579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DAC528-135E-3A4A-B6B6-4454BC7BC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1645" y="3429000"/>
            <a:ext cx="1639618" cy="291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2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7" y="809891"/>
            <a:ext cx="6352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About Me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5365C4-2514-9A4A-A44C-5EAD0EEBD53A}"/>
              </a:ext>
            </a:extLst>
          </p:cNvPr>
          <p:cNvSpPr txBox="1"/>
          <p:nvPr/>
        </p:nvSpPr>
        <p:spPr>
          <a:xfrm>
            <a:off x="2733819" y="1590261"/>
            <a:ext cx="42235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Married with 4 kids, 2 grand kids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Pilot’s License &amp; YT Channel “Midwest Flying” – 9 subs….lol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HAM Radio License (what’s that?)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Learning Spanish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Side iOS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“Always Learning”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“Be Passionate”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“Don’t be an IT Dinosaur”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ACF9F6-B586-B045-A826-E9D089BF1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5454" y="2921804"/>
            <a:ext cx="2154834" cy="21548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98747A-30C3-9349-8128-000CFCCA7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0253" y="670581"/>
            <a:ext cx="3269974" cy="183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74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7" y="809891"/>
            <a:ext cx="6352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About Me – Raspberry Pi / Flying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ED2B2A-C9BF-D14A-A5F5-7820024F5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270" y="1394666"/>
            <a:ext cx="6775704" cy="508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05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7" y="809891"/>
            <a:ext cx="6352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About Me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1AEA39-95F1-3943-9AC5-189CB7AD1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757" y="1841224"/>
            <a:ext cx="5045765" cy="37843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784200-605D-3A4D-BB4B-4739104843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9165" y="1102278"/>
            <a:ext cx="5463209" cy="409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6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7" y="809891"/>
            <a:ext cx="6352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About Panera IT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5365C4-2514-9A4A-A44C-5EAD0EEBD53A}"/>
              </a:ext>
            </a:extLst>
          </p:cNvPr>
          <p:cNvSpPr txBox="1"/>
          <p:nvPr/>
        </p:nvSpPr>
        <p:spPr>
          <a:xfrm>
            <a:off x="2733819" y="1590261"/>
            <a:ext cx="459132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Yearly Hackathon’s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Pumpkin Carving contest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Segway Fun…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Yearly Demo ball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CI / CD Pipelines (Continuous Integration / Continuous Deployments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Over 10 Million iOS Downloads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Kiosk App – Total Lines of Code (LOC)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Swift 			 76,112 (74%)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Objective-C: 	14, 413 (26%)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Total:   	        102,197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2 years since full </a:t>
            </a:r>
            <a:r>
              <a:rPr lang="en-US" dirty="0" err="1">
                <a:latin typeface="Archer Medium" pitchFamily="2" charset="0"/>
              </a:rPr>
              <a:t>ObjC</a:t>
            </a:r>
            <a:r>
              <a:rPr lang="en-US" dirty="0">
                <a:latin typeface="Archer Medium" pitchFamily="2" charset="0"/>
              </a:rPr>
              <a:t> code.. Ton’s of refactoring…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D3DC0E-09B1-704A-8F94-D3009692D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111" y="501779"/>
            <a:ext cx="3381088" cy="2579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DAC528-135E-3A4A-B6B6-4454BC7BC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1645" y="3429000"/>
            <a:ext cx="1639618" cy="291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7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374073" y="2644170"/>
            <a:ext cx="74438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800" dirty="0">
                <a:latin typeface="Archer Medium" pitchFamily="2" charset="0"/>
              </a:rPr>
              <a:t>Quick Pointers for iOS Development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922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6" y="809891"/>
            <a:ext cx="770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>
                <a:latin typeface="Archer Medium" pitchFamily="2" charset="0"/>
              </a:rPr>
              <a:t>Force unwraps.   And why it’s BAD..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2C24F-E187-2B46-A401-9E83D26CA04F}"/>
              </a:ext>
            </a:extLst>
          </p:cNvPr>
          <p:cNvSpPr txBox="1"/>
          <p:nvPr/>
        </p:nvSpPr>
        <p:spPr>
          <a:xfrm>
            <a:off x="2733819" y="1590262"/>
            <a:ext cx="69667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cher Medium" pitchFamily="2" charset="0"/>
              </a:rPr>
              <a:t>Definition: Allows the developer to ”potentially” access an ”optional” when it “may not be there”.  Did you hear that????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Don’t use them…. Almost NEVER.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There are rare cases when you can safely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They WILL typically lead to crashes typically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Maybe OK for a Hack-A-Thon… to quickly get something done..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69F317-366B-454A-BC1D-B288E5346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716" y="3644900"/>
            <a:ext cx="9994900" cy="116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07BE3F-094C-734D-84DE-C095ABBAD7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525" y="5267738"/>
            <a:ext cx="2349500" cy="965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040801-6350-5848-8D8A-2DD0EB2F4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6478" y="5393476"/>
            <a:ext cx="2557946" cy="71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61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7" y="809891"/>
            <a:ext cx="6569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cher Medium" pitchFamily="2" charset="0"/>
              </a:rPr>
              <a:t>Are you READY for this??!!!!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92B451-5A02-414A-A20D-DE9FEE13E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9980" y="1633672"/>
            <a:ext cx="4112039" cy="35906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06E126-BDCD-E345-8E20-973BB41F2486}"/>
              </a:ext>
            </a:extLst>
          </p:cNvPr>
          <p:cNvSpPr txBox="1"/>
          <p:nvPr/>
        </p:nvSpPr>
        <p:spPr>
          <a:xfrm>
            <a:off x="2298841" y="5599258"/>
            <a:ext cx="7459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cher" pitchFamily="2" charset="0"/>
              </a:rPr>
              <a:t>Ready for iOS Development?</a:t>
            </a:r>
          </a:p>
        </p:txBody>
      </p:sp>
    </p:spTree>
    <p:extLst>
      <p:ext uri="{BB962C8B-B14F-4D97-AF65-F5344CB8AC3E}">
        <p14:creationId xmlns:p14="http://schemas.microsoft.com/office/powerpoint/2010/main" val="124844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6" y="809891"/>
            <a:ext cx="770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 err="1">
                <a:latin typeface="Archer Medium" pitchFamily="2" charset="0"/>
              </a:rPr>
              <a:t>Optional’s</a:t>
            </a:r>
            <a:r>
              <a:rPr lang="en-US" sz="3200" dirty="0">
                <a:latin typeface="Archer Medium" pitchFamily="2" charset="0"/>
              </a:rPr>
              <a:t> in Swift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2C24F-E187-2B46-A401-9E83D26CA04F}"/>
              </a:ext>
            </a:extLst>
          </p:cNvPr>
          <p:cNvSpPr txBox="1"/>
          <p:nvPr/>
        </p:nvSpPr>
        <p:spPr>
          <a:xfrm>
            <a:off x="2733819" y="1590261"/>
            <a:ext cx="76326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Definition: Allows a ”</a:t>
            </a:r>
            <a:r>
              <a:rPr lang="en-US" dirty="0" err="1">
                <a:latin typeface="Archer Medium" pitchFamily="2" charset="0"/>
              </a:rPr>
              <a:t>nillable</a:t>
            </a:r>
            <a:r>
              <a:rPr lang="en-US" dirty="0">
                <a:latin typeface="Archer Medium" pitchFamily="2" charset="0"/>
              </a:rPr>
              <a:t>” value for the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All callers must check for it before accessing the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7973BD-F889-6345-B1F3-ACBB2F029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826" y="2329296"/>
            <a:ext cx="75184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14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6" y="809891"/>
            <a:ext cx="770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 err="1">
                <a:latin typeface="Archer Medium" pitchFamily="2" charset="0"/>
              </a:rPr>
              <a:t>Optional’s</a:t>
            </a:r>
            <a:r>
              <a:rPr lang="en-US" sz="3200" dirty="0">
                <a:latin typeface="Archer Medium" pitchFamily="2" charset="0"/>
              </a:rPr>
              <a:t> in Swift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2C24F-E187-2B46-A401-9E83D26CA04F}"/>
              </a:ext>
            </a:extLst>
          </p:cNvPr>
          <p:cNvSpPr txBox="1"/>
          <p:nvPr/>
        </p:nvSpPr>
        <p:spPr>
          <a:xfrm>
            <a:off x="2733819" y="1590261"/>
            <a:ext cx="76326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Use an if let to make sure the variable (that’s optional) is there.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Show examples of Structs (No </a:t>
            </a:r>
            <a:r>
              <a:rPr lang="en-US" dirty="0" err="1">
                <a:latin typeface="Archer Medium" pitchFamily="2" charset="0"/>
              </a:rPr>
              <a:t>optionals</a:t>
            </a:r>
            <a:r>
              <a:rPr lang="en-US" dirty="0">
                <a:latin typeface="Archer Medium" pitchFamily="2" charset="0"/>
              </a:rPr>
              <a:t>…, stateless)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cher Medium" pitchFamily="2" charset="0"/>
              </a:rPr>
              <a:t>Edition.swift</a:t>
            </a:r>
            <a:endParaRPr lang="en-US" dirty="0">
              <a:latin typeface="Archer Medium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cher Medium" pitchFamily="2" charset="0"/>
              </a:rPr>
              <a:t>ChartSupplementDetailViewController.swift</a:t>
            </a: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A28FBC-4FB6-0E40-B2D0-8B95C167E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697" y="2986185"/>
            <a:ext cx="8092937" cy="25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29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6" y="809891"/>
            <a:ext cx="770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 err="1">
                <a:latin typeface="Archer Medium" pitchFamily="2" charset="0"/>
              </a:rPr>
              <a:t>Optional’s</a:t>
            </a:r>
            <a:r>
              <a:rPr lang="en-US" sz="3200" dirty="0">
                <a:latin typeface="Archer Medium" pitchFamily="2" charset="0"/>
              </a:rPr>
              <a:t> in Swift. And why it’s a pain..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2C24F-E187-2B46-A401-9E83D26CA04F}"/>
              </a:ext>
            </a:extLst>
          </p:cNvPr>
          <p:cNvSpPr txBox="1"/>
          <p:nvPr/>
        </p:nvSpPr>
        <p:spPr>
          <a:xfrm>
            <a:off x="2733819" y="1590261"/>
            <a:ext cx="76326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Use an if let to make sure the variable (that’s optional) is there.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Seems like your always doing guard let’s OR if let’s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Try to minimize </a:t>
            </a:r>
            <a:r>
              <a:rPr lang="en-US" dirty="0" err="1">
                <a:latin typeface="Archer Medium" pitchFamily="2" charset="0"/>
              </a:rPr>
              <a:t>optional’s</a:t>
            </a:r>
            <a:r>
              <a:rPr lang="en-US" dirty="0">
                <a:latin typeface="Archer Medium" pitchFamily="2" charset="0"/>
              </a:rPr>
              <a:t>, but sometimes they’re absolutely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A28FBC-4FB6-0E40-B2D0-8B95C167E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697" y="2986185"/>
            <a:ext cx="8092937" cy="25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7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6" y="809891"/>
            <a:ext cx="770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 err="1">
                <a:latin typeface="Archer Medium" pitchFamily="2" charset="0"/>
              </a:rPr>
              <a:t>Optional’s</a:t>
            </a:r>
            <a:r>
              <a:rPr lang="en-US" sz="3200" dirty="0">
                <a:latin typeface="Archer Medium" pitchFamily="2" charset="0"/>
              </a:rPr>
              <a:t> in Swift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2C24F-E187-2B46-A401-9E83D26CA04F}"/>
              </a:ext>
            </a:extLst>
          </p:cNvPr>
          <p:cNvSpPr txBox="1"/>
          <p:nvPr/>
        </p:nvSpPr>
        <p:spPr>
          <a:xfrm>
            <a:off x="2733819" y="1590261"/>
            <a:ext cx="76326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Use an if let to make sure the variable (that’s optional) is there.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A28FBC-4FB6-0E40-B2D0-8B95C167E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697" y="2986185"/>
            <a:ext cx="8092937" cy="25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4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6" y="809891"/>
            <a:ext cx="770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>
                <a:latin typeface="Archer Medium" pitchFamily="2" charset="0"/>
              </a:rPr>
              <a:t>Guard lets and why it’s awesome 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2C24F-E187-2B46-A401-9E83D26CA04F}"/>
              </a:ext>
            </a:extLst>
          </p:cNvPr>
          <p:cNvSpPr txBox="1"/>
          <p:nvPr/>
        </p:nvSpPr>
        <p:spPr>
          <a:xfrm>
            <a:off x="2733819" y="1590261"/>
            <a:ext cx="76326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Use a ”guard let” for checking.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Easily allows guaranteed variables for “precheck” variables and easier “afterwards” program control.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I’m a huge fan of guard let’s.  Easier to read.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1BE089-3A0D-3140-B21D-0B46928AC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070" y="2943707"/>
            <a:ext cx="11698357" cy="286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209801" y="809891"/>
            <a:ext cx="82078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3200" dirty="0">
                <a:latin typeface="Archer Medium" pitchFamily="2" charset="0"/>
              </a:rPr>
              <a:t>About the Sample iOS Application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AC553F-FC00-D04C-A8C7-ED7BE0F7F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487" y="1556101"/>
            <a:ext cx="4878653" cy="487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693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438400" y="809891"/>
            <a:ext cx="7783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3200" dirty="0">
                <a:latin typeface="Archer Medium" pitchFamily="2" charset="0"/>
              </a:rPr>
              <a:t>About the Sample iOS Application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B9B6BF-9685-D745-AF5C-7410A5416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1317" y="1639752"/>
            <a:ext cx="5369379" cy="440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25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438400" y="809891"/>
            <a:ext cx="7783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3200" dirty="0">
                <a:latin typeface="Archer Medium" pitchFamily="2" charset="0"/>
              </a:rPr>
              <a:t>Sample App Demo Time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B7E5DF-BD6A-D043-BFC1-0703E00DD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0563" y="1549053"/>
            <a:ext cx="2376199" cy="51426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F4CCD4-64EF-004F-B6DA-5100E1259C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2513" y="1549054"/>
            <a:ext cx="2376199" cy="51426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5060BF-871C-564F-B47F-23D61B8BE3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4463" y="1457227"/>
            <a:ext cx="3873224" cy="14164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306A6C-AF94-7348-AFE9-10C571BD6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7027" y="3667263"/>
            <a:ext cx="27432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85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594114" y="809891"/>
            <a:ext cx="7553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Swifter Swift… what is it??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547CDE-9CC2-C843-AB4C-832F1872A97D}"/>
              </a:ext>
            </a:extLst>
          </p:cNvPr>
          <p:cNvSpPr txBox="1"/>
          <p:nvPr/>
        </p:nvSpPr>
        <p:spPr>
          <a:xfrm>
            <a:off x="2733819" y="1590261"/>
            <a:ext cx="76326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 </a:t>
            </a:r>
            <a:r>
              <a:rPr lang="en-US" dirty="0" err="1">
                <a:latin typeface="Archer Medium" pitchFamily="2" charset="0"/>
              </a:rPr>
              <a:t>SwifterSwift</a:t>
            </a:r>
            <a:r>
              <a:rPr lang="en-US" dirty="0">
                <a:latin typeface="Archer Medium" pitchFamily="2" charset="0"/>
              </a:rPr>
              <a:t> is a collection of over 500 native Swift extensions, with handy methods, syntactic sugar, and performance improvements for wide range of primitive data types, </a:t>
            </a:r>
            <a:r>
              <a:rPr lang="en-US" dirty="0" err="1">
                <a:latin typeface="Archer Medium" pitchFamily="2" charset="0"/>
              </a:rPr>
              <a:t>UIKit</a:t>
            </a:r>
            <a:r>
              <a:rPr lang="en-US" dirty="0">
                <a:latin typeface="Archer Medium" pitchFamily="2" charset="0"/>
              </a:rPr>
              <a:t> and Cocoa classes.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Go to: </a:t>
            </a:r>
            <a:r>
              <a:rPr lang="en-US" dirty="0">
                <a:latin typeface="Archer Medium" pitchFamily="2" charset="0"/>
                <a:hlinkClick r:id="rId4"/>
              </a:rPr>
              <a:t>https://swifterswift.com/</a:t>
            </a: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Example app is using it..   Search for “</a:t>
            </a:r>
            <a:r>
              <a:rPr lang="en-US" dirty="0" err="1">
                <a:latin typeface="Archer Medium" pitchFamily="2" charset="0"/>
              </a:rPr>
              <a:t>SwifterSwift</a:t>
            </a:r>
            <a:r>
              <a:rPr lang="en-US" dirty="0">
                <a:latin typeface="Archer Medium" pitchFamily="2" charset="0"/>
              </a:rPr>
              <a:t>” in the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4B3453-F869-A142-A859-B55671D6B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2560" y="3422448"/>
            <a:ext cx="3006880" cy="279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57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6" y="809891"/>
            <a:ext cx="8000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How to make Web Service (WS) calls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5D2ED7-7B8E-824C-85A6-EDE495E583D6}"/>
              </a:ext>
            </a:extLst>
          </p:cNvPr>
          <p:cNvSpPr txBox="1"/>
          <p:nvPr/>
        </p:nvSpPr>
        <p:spPr>
          <a:xfrm>
            <a:off x="2733819" y="1590261"/>
            <a:ext cx="76326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We need to make a WS call.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  <a:hlinkClick r:id="rId4"/>
              </a:rPr>
              <a:t>https://github.com/Alamofire/Alamofire</a:t>
            </a: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We need to parse data coming back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Use </a:t>
            </a:r>
            <a:r>
              <a:rPr lang="en-US" dirty="0" err="1">
                <a:latin typeface="Archer Medium" pitchFamily="2" charset="0"/>
              </a:rPr>
              <a:t>quicktype</a:t>
            </a:r>
            <a:r>
              <a:rPr lang="en-US" dirty="0">
                <a:latin typeface="Archer Medium" pitchFamily="2" charset="0"/>
              </a:rPr>
              <a:t> for fast JSON to Swift prototypes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  <a:hlinkClick r:id="rId5"/>
              </a:rPr>
              <a:t>https://app.quicktype.io/</a:t>
            </a: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Use Postman for testing some JSON service calls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0FFD10-A199-BC41-B113-C8FE8B247A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6059" y="3481391"/>
            <a:ext cx="3318109" cy="9421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27D5F2-C9BF-DD44-8BB4-05D02E0087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282" y="3980432"/>
            <a:ext cx="3801319" cy="14160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542F99-CE8E-3745-B7A7-FE642D729D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2179" y="4825141"/>
            <a:ext cx="27432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90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6" y="809891"/>
            <a:ext cx="8020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What you’re going to Learn in &lt; 60 Minutes!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48211D-1F3D-1648-91D4-1FB7815DD6FA}"/>
              </a:ext>
            </a:extLst>
          </p:cNvPr>
          <p:cNvSpPr txBox="1"/>
          <p:nvPr/>
        </p:nvSpPr>
        <p:spPr>
          <a:xfrm>
            <a:off x="2733819" y="1590261"/>
            <a:ext cx="76326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Learn about Me, iOS Development at Panera. Tricks of the Trade..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What you’ll need. The tools…. to help for your hack / career.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Goods and </a:t>
            </a:r>
            <a:r>
              <a:rPr lang="en-US" dirty="0" err="1">
                <a:latin typeface="Archer Medium" pitchFamily="2" charset="0"/>
              </a:rPr>
              <a:t>Bad’s</a:t>
            </a:r>
            <a:r>
              <a:rPr lang="en-US" dirty="0">
                <a:latin typeface="Archer Medium" pitchFamily="2" charset="0"/>
              </a:rPr>
              <a:t> of iOS Development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Force unwraps.   And why it’s BAD..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What’s an optional in Swift?   And why it’s a pain.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What’s a guard let in Swift?  And why it’s awesome!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How to make Web Service (WS) calls (Must in all apps)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JSON data using </a:t>
            </a:r>
            <a:r>
              <a:rPr lang="en-US" dirty="0" err="1">
                <a:latin typeface="Archer Medium" pitchFamily="2" charset="0"/>
              </a:rPr>
              <a:t>Codeable</a:t>
            </a: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90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594114" y="809891"/>
            <a:ext cx="7553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Need a </a:t>
            </a:r>
            <a:r>
              <a:rPr lang="en-US" sz="3200" dirty="0" err="1">
                <a:latin typeface="Archer Medium" pitchFamily="2" charset="0"/>
              </a:rPr>
              <a:t>CocoaPod</a:t>
            </a:r>
            <a:r>
              <a:rPr lang="en-US" sz="3200" dirty="0">
                <a:latin typeface="Archer Medium" pitchFamily="2" charset="0"/>
              </a:rPr>
              <a:t> dependency?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547CDE-9CC2-C843-AB4C-832F1872A97D}"/>
              </a:ext>
            </a:extLst>
          </p:cNvPr>
          <p:cNvSpPr txBox="1"/>
          <p:nvPr/>
        </p:nvSpPr>
        <p:spPr>
          <a:xfrm>
            <a:off x="2733819" y="1590261"/>
            <a:ext cx="763269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Why use </a:t>
            </a:r>
            <a:r>
              <a:rPr lang="en-US" dirty="0" err="1">
                <a:latin typeface="Archer Medium" pitchFamily="2" charset="0"/>
              </a:rPr>
              <a:t>cocoapods</a:t>
            </a:r>
            <a:r>
              <a:rPr lang="en-US" dirty="0">
                <a:latin typeface="Archer Medium" pitchFamily="2" charset="0"/>
              </a:rPr>
              <a:t>?  Or open source libraries?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cher Medium" pitchFamily="2" charset="0"/>
              </a:rPr>
              <a:t>Xcode</a:t>
            </a:r>
            <a:r>
              <a:rPr lang="en-US" dirty="0">
                <a:latin typeface="Archer Medium" pitchFamily="2" charset="0"/>
              </a:rPr>
              <a:t> has upcoming swift package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Faster to 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Easier for the hack-a-thon.  I’m sure you’ll need it..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Easy to integrate 3</a:t>
            </a:r>
            <a:r>
              <a:rPr lang="en-US" baseline="30000" dirty="0">
                <a:latin typeface="Archer Medium" pitchFamily="2" charset="0"/>
              </a:rPr>
              <a:t>rd</a:t>
            </a:r>
            <a:r>
              <a:rPr lang="en-US" dirty="0">
                <a:latin typeface="Archer Medium" pitchFamily="2" charset="0"/>
              </a:rPr>
              <a:t> party libraries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Find a cocoa pod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Edit </a:t>
            </a:r>
            <a:r>
              <a:rPr lang="en-US" dirty="0" err="1">
                <a:latin typeface="Archer Medium" pitchFamily="2" charset="0"/>
              </a:rPr>
              <a:t>Podfile</a:t>
            </a:r>
            <a:endParaRPr lang="en-US" dirty="0">
              <a:latin typeface="Archer Medium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Run at command line:   pod install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Start integrating the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2B3C81-B2E7-C24A-9A5E-D144C612F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615" y="1495287"/>
            <a:ext cx="3139385" cy="59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4932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515156" y="699708"/>
            <a:ext cx="74040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Example </a:t>
            </a:r>
            <a:r>
              <a:rPr lang="en-US" sz="3200" dirty="0" err="1">
                <a:latin typeface="Archer Medium" pitchFamily="2" charset="0"/>
              </a:rPr>
              <a:t>Podfile</a:t>
            </a:r>
            <a:r>
              <a:rPr lang="en-US" sz="3200" dirty="0">
                <a:latin typeface="Archer Medium" pitchFamily="2" charset="0"/>
              </a:rPr>
              <a:t> using several pods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2B3C81-B2E7-C24A-9A5E-D144C612F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3433" y="747271"/>
            <a:ext cx="2328835" cy="4413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A495DB-94F9-4D44-AD25-3254262A6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8253" y="1394666"/>
            <a:ext cx="6819991" cy="47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590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594114" y="809891"/>
            <a:ext cx="7553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Archer Medium" pitchFamily="2" charset="0"/>
              </a:rPr>
              <a:t>Cocoapod</a:t>
            </a:r>
            <a:r>
              <a:rPr lang="en-US" sz="3200" dirty="0">
                <a:latin typeface="Archer Medium" pitchFamily="2" charset="0"/>
              </a:rPr>
              <a:t> Demo time…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547CDE-9CC2-C843-AB4C-832F1872A97D}"/>
              </a:ext>
            </a:extLst>
          </p:cNvPr>
          <p:cNvSpPr txBox="1"/>
          <p:nvPr/>
        </p:nvSpPr>
        <p:spPr>
          <a:xfrm>
            <a:off x="2733819" y="1590261"/>
            <a:ext cx="76326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We need a nice alert popup within the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Go to: </a:t>
            </a:r>
            <a:r>
              <a:rPr lang="en-US" dirty="0">
                <a:latin typeface="Archer Medium" pitchFamily="2" charset="0"/>
                <a:hlinkClick r:id="rId4"/>
              </a:rPr>
              <a:t>https://github.com/vikmeup/SCLAlertView-Swift</a:t>
            </a: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Use Git Flow for project 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git flow feature start </a:t>
            </a:r>
            <a:r>
              <a:rPr lang="en-US" dirty="0" err="1">
                <a:latin typeface="Archer Medium" pitchFamily="2" charset="0"/>
              </a:rPr>
              <a:t>alertView</a:t>
            </a: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Add to the </a:t>
            </a:r>
            <a:r>
              <a:rPr lang="en-US" dirty="0" err="1">
                <a:latin typeface="Archer Medium" pitchFamily="2" charset="0"/>
              </a:rPr>
              <a:t>Podfile</a:t>
            </a: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Run:  pod install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Integrate the code…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2B3C81-B2E7-C24A-9A5E-D144C612FE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1406" y="809891"/>
            <a:ext cx="3139385" cy="59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0576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7" y="809891"/>
            <a:ext cx="63527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How to build a List and Detail page in a Storyboard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9E4383-E106-144F-8346-9474FCE614C4}"/>
              </a:ext>
            </a:extLst>
          </p:cNvPr>
          <p:cNvSpPr txBox="1"/>
          <p:nvPr/>
        </p:nvSpPr>
        <p:spPr>
          <a:xfrm>
            <a:off x="2743757" y="2198327"/>
            <a:ext cx="76326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Show storyboard. Explain </a:t>
            </a:r>
            <a:r>
              <a:rPr lang="en-US" dirty="0" err="1">
                <a:latin typeface="Archer Medium" pitchFamily="2" charset="0"/>
              </a:rPr>
              <a:t>Segue’s</a:t>
            </a:r>
            <a:r>
              <a:rPr lang="en-US" dirty="0">
                <a:latin typeface="Archer Medium" pitchFamily="2" charset="0"/>
              </a:rPr>
              <a:t> to link pages.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Auto Layout. Let’s fix some layout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Loading Data onto the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Filter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Transition Data to the Detail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Let’s take a look… Demo time…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lvl="1"/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9449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33819" y="926535"/>
            <a:ext cx="8139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Storing data locally using </a:t>
            </a:r>
            <a:r>
              <a:rPr lang="en-US" sz="3200" dirty="0" err="1">
                <a:latin typeface="Archer Medium" pitchFamily="2" charset="0"/>
              </a:rPr>
              <a:t>UserDefaults</a:t>
            </a:r>
            <a:r>
              <a:rPr lang="en-US" sz="3200" dirty="0">
                <a:latin typeface="Archer Medium" pitchFamily="2" charset="0"/>
              </a:rPr>
              <a:t>.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A62565-330F-284B-A0FC-AE1E71124D56}"/>
              </a:ext>
            </a:extLst>
          </p:cNvPr>
          <p:cNvSpPr txBox="1"/>
          <p:nvPr/>
        </p:nvSpPr>
        <p:spPr>
          <a:xfrm>
            <a:off x="2733819" y="1590261"/>
            <a:ext cx="763269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Advantages of storing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Offline Mode / Bad network connections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Alternative to SQL Lite type solutions.  Easy implementation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Less boiler plate to standard iOS native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OLD School Ways were horrible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Every single attribute was maintained. See </a:t>
            </a:r>
            <a:r>
              <a:rPr lang="en-US" dirty="0" err="1">
                <a:latin typeface="Archer Medium" pitchFamily="2" charset="0"/>
              </a:rPr>
              <a:t>NSCoding</a:t>
            </a:r>
            <a:endParaRPr lang="en-US" dirty="0">
              <a:latin typeface="Archer Medium" pitchFamily="2" charset="0"/>
            </a:endParaRPr>
          </a:p>
          <a:p>
            <a:pPr lvl="1"/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3DF220-43A3-6844-A9D7-BD2BE3326AFE}"/>
              </a:ext>
            </a:extLst>
          </p:cNvPr>
          <p:cNvSpPr txBox="1"/>
          <p:nvPr/>
        </p:nvSpPr>
        <p:spPr>
          <a:xfrm>
            <a:off x="2743756" y="4358244"/>
            <a:ext cx="81395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Archer Medium" pitchFamily="2" charset="0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8825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374073" y="2644170"/>
            <a:ext cx="7443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800" dirty="0">
                <a:latin typeface="Archer Medium" pitchFamily="2" charset="0"/>
              </a:rPr>
              <a:t>Extra Developer Tools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91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584175" y="640926"/>
            <a:ext cx="7553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Git flow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547CDE-9CC2-C843-AB4C-832F1872A97D}"/>
              </a:ext>
            </a:extLst>
          </p:cNvPr>
          <p:cNvSpPr txBox="1"/>
          <p:nvPr/>
        </p:nvSpPr>
        <p:spPr>
          <a:xfrm>
            <a:off x="2733819" y="1590261"/>
            <a:ext cx="76326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Awesome streamline of all work flows for development with 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Eases the pain of determining where to branch from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What branch do I branch from?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What branch do I merge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Oh, I forgot to merge my code into “master” and/</a:t>
            </a:r>
            <a:r>
              <a:rPr lang="en-US" dirty="0" err="1">
                <a:latin typeface="Archer Medium" pitchFamily="2" charset="0"/>
              </a:rPr>
              <a:t>or“develop</a:t>
            </a:r>
            <a:r>
              <a:rPr lang="en-US" dirty="0">
                <a:latin typeface="Archer Medium" pitchFamily="2" charset="0"/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I’ll show you some examples..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1A4163-16D3-DC44-824F-DED04E686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348" y="3625656"/>
            <a:ext cx="3379303" cy="238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08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494723" y="517503"/>
            <a:ext cx="7553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Git flow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6080BC-D611-A649-A985-3F99A7945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4114" y="1109279"/>
            <a:ext cx="7003772" cy="493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20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594114" y="809891"/>
            <a:ext cx="7553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Fastlane (what is it…??)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547CDE-9CC2-C843-AB4C-832F1872A97D}"/>
              </a:ext>
            </a:extLst>
          </p:cNvPr>
          <p:cNvSpPr txBox="1"/>
          <p:nvPr/>
        </p:nvSpPr>
        <p:spPr>
          <a:xfrm>
            <a:off x="2733819" y="1590261"/>
            <a:ext cx="52562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  <a:hlinkClick r:id="rId4"/>
              </a:rPr>
              <a:t>https://fastlane.tools/</a:t>
            </a: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1E90FC-5950-BF47-BF33-E5884A8A0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3793" y="809891"/>
            <a:ext cx="2916464" cy="973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BB4BBF-7753-7F4C-B7EF-FEE6060F57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0382" y="2077697"/>
            <a:ext cx="7891236" cy="445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931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374073" y="2644170"/>
            <a:ext cx="7443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800" dirty="0">
                <a:latin typeface="Archer Medium" pitchFamily="2" charset="0"/>
              </a:rPr>
              <a:t>Q &amp; A Session??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29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6" y="809891"/>
            <a:ext cx="8020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What you’re going to Learn in &lt; 60 Minutes!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48211D-1F3D-1648-91D4-1FB7815DD6FA}"/>
              </a:ext>
            </a:extLst>
          </p:cNvPr>
          <p:cNvSpPr txBox="1"/>
          <p:nvPr/>
        </p:nvSpPr>
        <p:spPr>
          <a:xfrm>
            <a:off x="2733819" y="1590261"/>
            <a:ext cx="763269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How to build a List and Detail page in a Storyboard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Linked to the WS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Segues between each screen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Storing data locally using simple </a:t>
            </a:r>
            <a:r>
              <a:rPr lang="en-US" dirty="0" err="1">
                <a:latin typeface="Archer Medium" pitchFamily="2" charset="0"/>
              </a:rPr>
              <a:t>UserDefaults</a:t>
            </a:r>
            <a:r>
              <a:rPr lang="en-US" dirty="0">
                <a:latin typeface="Archer Medium" pitchFamily="2" charset="0"/>
              </a:rPr>
              <a:t> storage using Codable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Can be used for offline mode and pre-loading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Pulling in a new </a:t>
            </a:r>
            <a:r>
              <a:rPr lang="en-US" dirty="0" err="1">
                <a:latin typeface="Archer Medium" pitchFamily="2" charset="0"/>
              </a:rPr>
              <a:t>CocoaPod</a:t>
            </a:r>
            <a:r>
              <a:rPr lang="en-US" dirty="0">
                <a:latin typeface="Archer Medium" pitchFamily="2" charset="0"/>
              </a:rPr>
              <a:t> tool you found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Using </a:t>
            </a:r>
            <a:r>
              <a:rPr lang="en-US" dirty="0" err="1">
                <a:latin typeface="Archer Medium" pitchFamily="2" charset="0"/>
              </a:rPr>
              <a:t>gitflow</a:t>
            </a:r>
            <a:r>
              <a:rPr lang="en-US" dirty="0">
                <a:latin typeface="Archer Medium" pitchFamily="2" charset="0"/>
              </a:rPr>
              <a:t> (advanced release management)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Using Fastlane (Easier deploys to the app store)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1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hackathon">
            <a:extLst>
              <a:ext uri="{FF2B5EF4-FFF2-40B4-BE49-F238E27FC236}">
                <a16:creationId xmlns:a16="http://schemas.microsoft.com/office/drawing/2014/main" id="{93B22D29-0191-7342-8BB9-DCE93CDD9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719" y="791068"/>
            <a:ext cx="9820708" cy="590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677496" y="1000015"/>
            <a:ext cx="6352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Thank you and Good Luck!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873" y="5609732"/>
            <a:ext cx="914400" cy="8728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4F3DB0-2851-3B45-8633-64356AFF1860}"/>
              </a:ext>
            </a:extLst>
          </p:cNvPr>
          <p:cNvSpPr txBox="1"/>
          <p:nvPr/>
        </p:nvSpPr>
        <p:spPr>
          <a:xfrm>
            <a:off x="2679030" y="1813983"/>
            <a:ext cx="51379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Give iOS Development a try..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If you need help ask….!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Justin and I are here to help….all weekend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Stop by and check out our Gadgets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endParaRPr lang="en-US" dirty="0">
              <a:latin typeface="Archer Medium" pitchFamily="2" charset="0"/>
            </a:endParaRPr>
          </a:p>
        </p:txBody>
      </p:sp>
      <p:pic>
        <p:nvPicPr>
          <p:cNvPr id="1028" name="Picture 4" descr="Image result for have fun">
            <a:extLst>
              <a:ext uri="{FF2B5EF4-FFF2-40B4-BE49-F238E27FC236}">
                <a16:creationId xmlns:a16="http://schemas.microsoft.com/office/drawing/2014/main" id="{FE6A284F-ACD2-0342-AEB7-D1A8C965B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988" y="1000015"/>
            <a:ext cx="2977086" cy="23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EEE995-BB4C-5641-90A3-F8D2BC8E1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6072" y="5609732"/>
            <a:ext cx="914400" cy="91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E2F751-2645-F444-9A5E-9B7ECBCE00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5674" y="5713926"/>
            <a:ext cx="914400" cy="7984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0CB4D9-6B4E-7C43-A094-554F27AEA604}"/>
              </a:ext>
            </a:extLst>
          </p:cNvPr>
          <p:cNvSpPr txBox="1"/>
          <p:nvPr/>
        </p:nvSpPr>
        <p:spPr>
          <a:xfrm>
            <a:off x="2677496" y="4075043"/>
            <a:ext cx="9152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rcher Medium" pitchFamily="2" charset="0"/>
              </a:rPr>
              <a:t>That’s it…. Go Tiger Hacks!!!</a:t>
            </a:r>
          </a:p>
        </p:txBody>
      </p:sp>
    </p:spTree>
    <p:extLst>
      <p:ext uri="{BB962C8B-B14F-4D97-AF65-F5344CB8AC3E}">
        <p14:creationId xmlns:p14="http://schemas.microsoft.com/office/powerpoint/2010/main" val="136100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7" y="809891"/>
            <a:ext cx="6352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What you need….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A187F9-38ED-F64B-A962-DFEEF4096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338" y="1269850"/>
            <a:ext cx="3411330" cy="20409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CB752A-945E-FC40-90C8-6AE7934BC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223" y="3975652"/>
            <a:ext cx="3024905" cy="22362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1F2F5A-D46E-E941-B6A9-94544C981A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3852" y="3763242"/>
            <a:ext cx="3024905" cy="5732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3ADD78-594F-9441-A9FA-FE5348B542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3971" y="1583739"/>
            <a:ext cx="4260147" cy="184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5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7" y="809891"/>
            <a:ext cx="6352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What you “might need”….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8222E7-7A83-144F-BFB9-F540539C6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714" y="1643166"/>
            <a:ext cx="2743200" cy="105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6B01B1-790D-4043-ABC3-D117739D46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5314" y="3221429"/>
            <a:ext cx="2971800" cy="723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3FDA5F-0FB8-D844-92EB-F7F8449A46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1315" y="1852716"/>
            <a:ext cx="1790700" cy="787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116BA9-8FF1-DB4F-B434-AD9E7CE33F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3714" y="4160735"/>
            <a:ext cx="1556412" cy="14478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FF9B0B-955F-084B-A316-1F1A6E1A08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7734" y="4757060"/>
            <a:ext cx="2743200" cy="9155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30FAF4-1B72-4243-9C3D-F66993E37F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52982" y="2849245"/>
            <a:ext cx="4014888" cy="146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2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7" y="809891"/>
            <a:ext cx="6352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Go to my </a:t>
            </a:r>
            <a:r>
              <a:rPr lang="en-US" sz="3200" dirty="0" err="1">
                <a:latin typeface="Archer Medium" pitchFamily="2" charset="0"/>
              </a:rPr>
              <a:t>github</a:t>
            </a:r>
            <a:r>
              <a:rPr lang="en-US" sz="3200" dirty="0">
                <a:latin typeface="Archer Medium" pitchFamily="2" charset="0"/>
              </a:rPr>
              <a:t> sample app….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7213AD-B733-BB4C-B330-5DF200AADFD4}"/>
              </a:ext>
            </a:extLst>
          </p:cNvPr>
          <p:cNvSpPr txBox="1"/>
          <p:nvPr/>
        </p:nvSpPr>
        <p:spPr>
          <a:xfrm>
            <a:off x="2186609" y="5024086"/>
            <a:ext cx="9722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tinyurl.com</a:t>
            </a:r>
            <a:r>
              <a:rPr lang="en-US" sz="3600" dirty="0"/>
              <a:t>/</a:t>
            </a:r>
            <a:r>
              <a:rPr lang="en-US" sz="3600" dirty="0" err="1"/>
              <a:t>mizzou</a:t>
            </a:r>
            <a:r>
              <a:rPr lang="en-US" sz="3600" dirty="0"/>
              <a:t>-hacks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617E3-E261-394F-9795-BEE5A0B08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609" y="1561438"/>
            <a:ext cx="4133590" cy="33458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0054E8-8AF5-984B-885A-B125CC6151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9679" y="1833914"/>
            <a:ext cx="3720548" cy="27904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C7AE74-2F87-0D40-B074-E0E9B364FA2D}"/>
              </a:ext>
            </a:extLst>
          </p:cNvPr>
          <p:cNvSpPr txBox="1"/>
          <p:nvPr/>
        </p:nvSpPr>
        <p:spPr>
          <a:xfrm>
            <a:off x="8608126" y="4180942"/>
            <a:ext cx="2562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Fork the Code if needed</a:t>
            </a:r>
          </a:p>
        </p:txBody>
      </p:sp>
    </p:spTree>
    <p:extLst>
      <p:ext uri="{BB962C8B-B14F-4D97-AF65-F5344CB8AC3E}">
        <p14:creationId xmlns:p14="http://schemas.microsoft.com/office/powerpoint/2010/main" val="393911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6" y="809891"/>
            <a:ext cx="261201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cher Medium" pitchFamily="2" charset="0"/>
              </a:rPr>
              <a:t>Nick + Segway + Hard Drive = Instant Downloads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AA2CFA-3C36-C24A-8726-D8BC7AFB9F8D}"/>
              </a:ext>
            </a:extLst>
          </p:cNvPr>
          <p:cNvSpPr txBox="1"/>
          <p:nvPr/>
        </p:nvSpPr>
        <p:spPr>
          <a:xfrm>
            <a:off x="3094797" y="3843210"/>
            <a:ext cx="1619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Xcode</a:t>
            </a:r>
            <a:r>
              <a:rPr lang="en-US" dirty="0"/>
              <a:t> 11.2 = 8 GB free needed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2B42BF-3C20-AF42-B8CA-BE6356278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823" y="430645"/>
            <a:ext cx="4497532" cy="59967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5C8456-DE3B-DD49-8CA6-986DBEEAE2BF}"/>
              </a:ext>
            </a:extLst>
          </p:cNvPr>
          <p:cNvSpPr txBox="1"/>
          <p:nvPr/>
        </p:nvSpPr>
        <p:spPr>
          <a:xfrm>
            <a:off x="2675090" y="5245315"/>
            <a:ext cx="2459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Every Version of </a:t>
            </a:r>
            <a:r>
              <a:rPr lang="en-US" dirty="0" err="1"/>
              <a:t>Xcode</a:t>
            </a:r>
            <a:r>
              <a:rPr lang="en-US" dirty="0"/>
              <a:t> available ~40 GB</a:t>
            </a:r>
          </a:p>
        </p:txBody>
      </p:sp>
    </p:spTree>
    <p:extLst>
      <p:ext uri="{BB962C8B-B14F-4D97-AF65-F5344CB8AC3E}">
        <p14:creationId xmlns:p14="http://schemas.microsoft.com/office/powerpoint/2010/main" val="182140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7" y="809891"/>
            <a:ext cx="6352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Where are you at in this Journey??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8D0AAE-A164-A14C-AE09-1E6EDB0FD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500" y="2467424"/>
            <a:ext cx="4389783" cy="27436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1693EA-DA94-DF4F-8D0D-FAC411B73D4D}"/>
              </a:ext>
            </a:extLst>
          </p:cNvPr>
          <p:cNvSpPr txBox="1"/>
          <p:nvPr/>
        </p:nvSpPr>
        <p:spPr>
          <a:xfrm>
            <a:off x="2743758" y="1590261"/>
            <a:ext cx="4154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Are you COMPLETELY new to iOS?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1 year of development?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2 years of iOS </a:t>
            </a:r>
            <a:r>
              <a:rPr lang="en-US" dirty="0" err="1">
                <a:latin typeface="Archer Medium" pitchFamily="2" charset="0"/>
              </a:rPr>
              <a:t>Develoment</a:t>
            </a:r>
            <a:r>
              <a:rPr lang="en-US" dirty="0">
                <a:latin typeface="Archer Medium" pitchFamily="2" charset="0"/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3 years of iOS Development?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5 years of iOS Development?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What about Objective C?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What about Swift?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Have you NOT decided yet?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9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6153</TotalTime>
  <Words>2225</Words>
  <Application>Microsoft Macintosh PowerPoint</Application>
  <PresentationFormat>Widescreen</PresentationFormat>
  <Paragraphs>353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Archer</vt:lpstr>
      <vt:lpstr>Archer Light</vt:lpstr>
      <vt:lpstr>Archer Medium</vt:lpstr>
      <vt:lpstr>Arial</vt:lpstr>
      <vt:lpstr>Calibri</vt:lpstr>
      <vt:lpstr>Tw Cen MT</vt:lpstr>
      <vt:lpstr>Circuit</vt:lpstr>
      <vt:lpstr>iOS Tech Talk Crash Course in iOS Development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iOS Tech Talk Crash Course in iOS Development</dc:title>
  <dc:creator>Nick Neuberger</dc:creator>
  <cp:lastModifiedBy>Nick Neuberger</cp:lastModifiedBy>
  <cp:revision>112</cp:revision>
  <dcterms:created xsi:type="dcterms:W3CDTF">2019-11-03T15:40:10Z</dcterms:created>
  <dcterms:modified xsi:type="dcterms:W3CDTF">2019-11-09T16:07:32Z</dcterms:modified>
</cp:coreProperties>
</file>